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notesMasterIdLst>
    <p:notesMasterId r:id="rId16"/>
  </p:notesMasterIdLst>
  <p:handoutMasterIdLst>
    <p:handoutMasterId r:id="rId17"/>
  </p:handoutMasterIdLst>
  <p:sldIdLst>
    <p:sldId id="258" r:id="rId5"/>
    <p:sldId id="275" r:id="rId6"/>
    <p:sldId id="278" r:id="rId7"/>
    <p:sldId id="280" r:id="rId8"/>
    <p:sldId id="283" r:id="rId9"/>
    <p:sldId id="284" r:id="rId10"/>
    <p:sldId id="290" r:id="rId11"/>
    <p:sldId id="288" r:id="rId12"/>
    <p:sldId id="289" r:id="rId13"/>
    <p:sldId id="291" r:id="rId14"/>
    <p:sldId id="28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e Horn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49A"/>
    <a:srgbClr val="0000CC"/>
    <a:srgbClr val="FF3300"/>
    <a:srgbClr val="FF9900"/>
    <a:srgbClr val="5469A2"/>
    <a:srgbClr val="294171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ercot.com\departments\Operations%20Support\Operations%20Planning\TEC%20Reports\TEC%20summary%20since%20Jan%202011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>
        <c:manualLayout>
          <c:xMode val="edge"/>
          <c:yMode val="edge"/>
          <c:x val="0.24577852485850368"/>
          <c:y val="1.0399920461078081E-3"/>
        </c:manualLayout>
      </c:layout>
      <c:txPr>
        <a:bodyPr/>
        <a:lstStyle/>
        <a:p>
          <a:pPr>
            <a:defRPr sz="2400"/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4.2355578746122384E-2"/>
          <c:y val="8.0402256400870634E-2"/>
          <c:w val="0.92409337647886114"/>
          <c:h val="0.83627222762768805"/>
        </c:manualLayout>
      </c:layout>
      <c:lineChart>
        <c:grouping val="standard"/>
        <c:ser>
          <c:idx val="0"/>
          <c:order val="0"/>
          <c:tx>
            <c:strRef>
              <c:f>Sheet2!$B$1</c:f>
              <c:strCache>
                <c:ptCount val="1"/>
                <c:pt idx="0">
                  <c:v>Monthly manual TEC Hours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x"/>
            <c:size val="7"/>
            <c:spPr>
              <a:solidFill>
                <a:srgbClr val="00B050"/>
              </a:solidFill>
              <a:ln cap="sq"/>
            </c:spPr>
          </c:marker>
          <c:cat>
            <c:numRef>
              <c:f>Sheet2!$A$2:$A$16</c:f>
              <c:numCache>
                <c:formatCode>mmm\-yy</c:formatCode>
                <c:ptCount val="15"/>
                <c:pt idx="0">
                  <c:v>40544</c:v>
                </c:pt>
                <c:pt idx="1">
                  <c:v>40575</c:v>
                </c:pt>
                <c:pt idx="2">
                  <c:v>40603</c:v>
                </c:pt>
                <c:pt idx="3">
                  <c:v>40634</c:v>
                </c:pt>
                <c:pt idx="4">
                  <c:v>40664</c:v>
                </c:pt>
                <c:pt idx="5">
                  <c:v>40695</c:v>
                </c:pt>
                <c:pt idx="6">
                  <c:v>40725</c:v>
                </c:pt>
                <c:pt idx="7">
                  <c:v>40756</c:v>
                </c:pt>
                <c:pt idx="8">
                  <c:v>40787</c:v>
                </c:pt>
                <c:pt idx="9">
                  <c:v>40817</c:v>
                </c:pt>
                <c:pt idx="10">
                  <c:v>40848</c:v>
                </c:pt>
                <c:pt idx="11">
                  <c:v>40878</c:v>
                </c:pt>
                <c:pt idx="12">
                  <c:v>40909</c:v>
                </c:pt>
                <c:pt idx="13">
                  <c:v>40940</c:v>
                </c:pt>
                <c:pt idx="14">
                  <c:v>40969</c:v>
                </c:pt>
              </c:numCache>
            </c:numRef>
          </c:cat>
          <c:val>
            <c:numRef>
              <c:f>Sheet2!$B$2:$B$16</c:f>
              <c:numCache>
                <c:formatCode>General</c:formatCode>
                <c:ptCount val="15"/>
                <c:pt idx="0">
                  <c:v>23.15000000000002</c:v>
                </c:pt>
                <c:pt idx="1">
                  <c:v>16</c:v>
                </c:pt>
                <c:pt idx="2">
                  <c:v>17.75</c:v>
                </c:pt>
                <c:pt idx="3">
                  <c:v>26</c:v>
                </c:pt>
                <c:pt idx="4">
                  <c:v>11.5</c:v>
                </c:pt>
                <c:pt idx="5">
                  <c:v>44</c:v>
                </c:pt>
                <c:pt idx="6">
                  <c:v>18</c:v>
                </c:pt>
                <c:pt idx="7">
                  <c:v>12</c:v>
                </c:pt>
                <c:pt idx="8">
                  <c:v>11.5</c:v>
                </c:pt>
                <c:pt idx="9">
                  <c:v>0</c:v>
                </c:pt>
                <c:pt idx="10">
                  <c:v>7</c:v>
                </c:pt>
                <c:pt idx="11">
                  <c:v>32.5</c:v>
                </c:pt>
                <c:pt idx="12">
                  <c:v>36.33</c:v>
                </c:pt>
                <c:pt idx="13">
                  <c:v>34</c:v>
                </c:pt>
                <c:pt idx="14">
                  <c:v>39.5</c:v>
                </c:pt>
              </c:numCache>
            </c:numRef>
          </c:val>
        </c:ser>
        <c:marker val="1"/>
        <c:axId val="44106880"/>
        <c:axId val="44108800"/>
      </c:lineChart>
      <c:dateAx>
        <c:axId val="44106880"/>
        <c:scaling>
          <c:orientation val="minMax"/>
        </c:scaling>
        <c:axPos val="b"/>
        <c:majorGridlines/>
        <c:numFmt formatCode="mmm\-yy" sourceLinked="1"/>
        <c:tickLblPos val="nextTo"/>
        <c:crossAx val="44108800"/>
        <c:crosses val="autoZero"/>
        <c:auto val="1"/>
        <c:lblOffset val="100"/>
      </c:dateAx>
      <c:valAx>
        <c:axId val="44108800"/>
        <c:scaling>
          <c:orientation val="minMax"/>
        </c:scaling>
        <c:axPos val="l"/>
        <c:majorGridlines/>
        <c:numFmt formatCode="General" sourceLinked="1"/>
        <c:tickLblPos val="nextTo"/>
        <c:crossAx val="44106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356106070084717"/>
          <c:y val="1.4243728311280698E-2"/>
          <c:w val="0.2232558402397547"/>
          <c:h val="3.649332998358662E-2"/>
        </c:manualLayout>
      </c:layout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C4943-94A6-4602-A96A-8B70931E189E}" type="datetimeFigureOut">
              <a:rPr lang="en-US" smtClean="0"/>
              <a:pPr/>
              <a:t>4/26/2012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E59AF-A8B7-43FB-845E-8352E4A05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B0B5AD-B77E-4652-B893-BACBC4A29D7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20" name="Picture 12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1"/>
            <a:ext cx="1295400" cy="519113"/>
          </a:xfrm>
          <a:prstGeom prst="rect">
            <a:avLst/>
          </a:prstGeom>
          <a:noFill/>
        </p:spPr>
      </p:pic>
      <p:sp>
        <p:nvSpPr>
          <p:cNvPr id="43021" name="Rectangle 13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49" y="3581400"/>
            <a:ext cx="6343651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1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dt" sz="half" idx="2"/>
          </p:nvPr>
        </p:nvSpPr>
        <p:spPr>
          <a:xfrm>
            <a:off x="2333626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2333626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Meeting Title (optional)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4C9F89-4210-4216-BC7E-DCCB0E5B3BD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1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1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AD3478-3B91-450E-AEE6-FCDE5046EB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B29BCA-C519-4C44-9DF9-E95BD6ACE9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ED63AB-26FA-4990-A1F8-E4B538D5FBC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B75BAC-74D7-43DA-9DE7-3912ED22B4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5608B3-4772-4E0A-9B7E-6E0BF32434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92ACA2-ED51-4819-9A16-7BC6DF80AB4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C6070E-DC0E-426B-B622-BBDC6281C19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446821-B5EB-4594-8AAF-A20BC93E5EF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E69ACA-22C8-44EA-99D1-53011021F9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Date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94002C-46FD-4674-B962-EC5DC691EFA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1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560" name="Picture 8" descr="logo_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501" y="6289676"/>
            <a:ext cx="854075" cy="479425"/>
          </a:xfrm>
          <a:prstGeom prst="rect">
            <a:avLst/>
          </a:prstGeom>
          <a:noFill/>
        </p:spPr>
      </p:pic>
      <p:sp>
        <p:nvSpPr>
          <p:cNvPr id="23561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/>
              <a:t>Meeting Title (optional)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1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Date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fld id="{53C0C9EA-5512-47C8-9374-8DB3A85AFB87}" type="slidenum">
              <a:rPr lang="en-US" sz="1200"/>
              <a:pPr algn="ctr"/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rc.com/files/BAL-004-1.pdf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naesb.org/pdf2/weq_bklet_011505_tec_mc.pdf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dt" sz="half" idx="2"/>
          </p:nvPr>
        </p:nvSpPr>
        <p:spPr>
          <a:xfrm>
            <a:off x="1676400" y="5410200"/>
            <a:ext cx="6276975" cy="476250"/>
          </a:xfrm>
        </p:spPr>
        <p:txBody>
          <a:bodyPr/>
          <a:lstStyle/>
          <a:p>
            <a:r>
              <a:rPr lang="en-US" dirty="0" smtClean="0"/>
              <a:t>Date </a:t>
            </a:r>
            <a:r>
              <a:rPr lang="en-US" dirty="0" smtClean="0"/>
              <a:t>05/01/2012</a:t>
            </a:r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1676400" y="5029200"/>
            <a:ext cx="6276975" cy="419100"/>
          </a:xfrm>
        </p:spPr>
        <p:txBody>
          <a:bodyPr/>
          <a:lstStyle/>
          <a:p>
            <a:r>
              <a:rPr lang="en-US" dirty="0" smtClean="0"/>
              <a:t>MIT</a:t>
            </a:r>
            <a:endParaRPr lang="en-US" dirty="0"/>
          </a:p>
        </p:txBody>
      </p:sp>
      <p:sp>
        <p:nvSpPr>
          <p:cNvPr id="30738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676401" y="1905000"/>
            <a:ext cx="6677025" cy="1238250"/>
          </a:xfrm>
        </p:spPr>
        <p:txBody>
          <a:bodyPr/>
          <a:lstStyle/>
          <a:p>
            <a:r>
              <a:rPr lang="en-US" dirty="0" smtClean="0"/>
              <a:t>Manual TEC Analysis</a:t>
            </a:r>
            <a:endParaRPr lang="en-US" dirty="0"/>
          </a:p>
        </p:txBody>
      </p:sp>
      <p:sp>
        <p:nvSpPr>
          <p:cNvPr id="307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505200"/>
            <a:ext cx="6343651" cy="1143000"/>
          </a:xfrm>
        </p:spPr>
        <p:txBody>
          <a:bodyPr/>
          <a:lstStyle/>
          <a:p>
            <a:r>
              <a:rPr lang="en-US" sz="2400" dirty="0" smtClean="0"/>
              <a:t>Sandip Sharma</a:t>
            </a:r>
            <a:endParaRPr lang="en-US" sz="2400" dirty="0"/>
          </a:p>
          <a:p>
            <a:r>
              <a:rPr lang="en-US" sz="2400" dirty="0" smtClean="0"/>
              <a:t>ERCOT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7848599" cy="685800"/>
          </a:xfrm>
        </p:spPr>
        <p:txBody>
          <a:bodyPr/>
          <a:lstStyle/>
          <a:p>
            <a:r>
              <a:rPr lang="en-US" sz="3600" dirty="0" smtClean="0">
                <a:latin typeface="Arial Rounded MT Bold" pitchFamily="34" charset="0"/>
              </a:rPr>
              <a:t>Next Steps</a:t>
            </a:r>
            <a:endParaRPr lang="en-US" sz="3600" dirty="0">
              <a:latin typeface="Arial Rounded MT Bold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66801"/>
            <a:ext cx="7848599" cy="5059364"/>
          </a:xfrm>
        </p:spPr>
        <p:txBody>
          <a:bodyPr/>
          <a:lstStyle/>
          <a:p>
            <a:pPr marL="342900" lvl="0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b="0" dirty="0" smtClean="0"/>
              <a:t>Update the NAESB Manual Time Error Procedure</a:t>
            </a:r>
          </a:p>
          <a:p>
            <a:pPr marL="342900" lvl="0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b="0" dirty="0" smtClean="0"/>
              <a:t>Update ERCOT Control Room Procedure</a:t>
            </a:r>
          </a:p>
          <a:p>
            <a:pPr marL="342900" lvl="0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b="0" dirty="0" smtClean="0"/>
              <a:t>Send out the market notice with the start </a:t>
            </a:r>
            <a:r>
              <a:rPr lang="en-US" sz="1600" b="0" dirty="0" smtClean="0"/>
              <a:t>date</a:t>
            </a:r>
          </a:p>
          <a:p>
            <a:pPr marL="342900" lvl="0" indent="-342900" algn="just">
              <a:lnSpc>
                <a:spcPct val="150000"/>
              </a:lnSpc>
            </a:pPr>
            <a:endParaRPr lang="en-US" sz="1600" b="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667000"/>
            <a:ext cx="5410199" cy="1143000"/>
          </a:xfrm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</a:rPr>
              <a:t>Questions??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7848599" cy="685800"/>
          </a:xfrm>
        </p:spPr>
        <p:txBody>
          <a:bodyPr/>
          <a:lstStyle/>
          <a:p>
            <a:pPr algn="ctr"/>
            <a:r>
              <a:rPr lang="en-US" sz="3600" b="0" dirty="0" smtClean="0">
                <a:latin typeface="Arial Rounded MT Bold" pitchFamily="34" charset="0"/>
              </a:rPr>
              <a:t>Discussion point</a:t>
            </a:r>
            <a:endParaRPr lang="en-US" sz="4400" b="0" dirty="0">
              <a:latin typeface="Arial Rounded MT Bold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66801"/>
            <a:ext cx="8229599" cy="5059364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b="0" dirty="0" smtClean="0"/>
              <a:t>ERCOT Frequency Profile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b="0" dirty="0" smtClean="0"/>
              <a:t>Manual Time Error Correction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smtClean="0"/>
              <a:t>Manual TECs from Jan -2011 to March-2012(March 30th)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smtClean="0"/>
              <a:t>Plot of Regulation during Manual TECs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b="0" dirty="0" smtClean="0"/>
              <a:t>Manual Time Error Correction Procedure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b="0" dirty="0" smtClean="0"/>
              <a:t>NERC </a:t>
            </a:r>
            <a:r>
              <a:rPr lang="en-US" b="0" dirty="0" smtClean="0"/>
              <a:t>BAL-004 Standard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b="0" dirty="0" smtClean="0"/>
              <a:t>NAESB Manual-Time Error Correction </a:t>
            </a:r>
            <a:r>
              <a:rPr lang="en-US" b="0" dirty="0" smtClean="0"/>
              <a:t>procedure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b="0" dirty="0" smtClean="0"/>
              <a:t>Next Steps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172200" y="6400800"/>
            <a:ext cx="2514600" cy="457200"/>
          </a:xfrm>
        </p:spPr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248400" y="6400800"/>
            <a:ext cx="2514600" cy="457200"/>
          </a:xfrm>
        </p:spPr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609600" y="696737"/>
          <a:ext cx="7848600" cy="5722239"/>
        </p:xfrm>
        <a:graphic>
          <a:graphicData uri="http://schemas.openxmlformats.org/drawingml/2006/table">
            <a:tbl>
              <a:tblPr/>
              <a:tblGrid>
                <a:gridCol w="2077173"/>
                <a:gridCol w="2000814"/>
                <a:gridCol w="1599684"/>
                <a:gridCol w="2170929"/>
              </a:tblGrid>
              <a:tr h="326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Delta Frequency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4-Sec Sample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Duration in %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Frequency above and Below 60 Hz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-0.15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0.00%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-0.14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463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0.01%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-0.13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577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0.01%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-0.12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869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0.01%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-0.11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0.01%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2058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0.02%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-0.09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3049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0.03%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-0.08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4735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0.05%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-0.07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14964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0.16%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-0.06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44345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0.48%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-0.05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243769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2.66%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-0.04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549639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5.99%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1189906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12.96%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1118180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12.18%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365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-0.01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1237401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13.48%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48.05%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1306495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14.23%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50.31%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1284363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13.99%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1242434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13.53%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0.04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523284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5.70%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0.05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208267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2.27%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0.06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36652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0.40%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0.07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11179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0.12%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0.08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3179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0.03%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0.09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1363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0.01%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757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0.01%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331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0.00%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0.00%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45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56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0.00%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305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0.14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50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0.00%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305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0.15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42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0.00%</a:t>
                      </a: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465" marR="14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7848599" cy="685800"/>
          </a:xfrm>
        </p:spPr>
        <p:txBody>
          <a:bodyPr/>
          <a:lstStyle/>
          <a:p>
            <a:r>
              <a:rPr lang="en-US" sz="2800" dirty="0" smtClean="0">
                <a:latin typeface="Arial Rounded MT Bold" pitchFamily="34" charset="0"/>
              </a:rPr>
              <a:t>Frequency Profile – Table </a:t>
            </a:r>
            <a:endParaRPr lang="en-US" sz="3600" b="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236904" y="762000"/>
          <a:ext cx="8670192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84" y="762000"/>
            <a:ext cx="9011016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153399" cy="685800"/>
          </a:xfrm>
        </p:spPr>
        <p:txBody>
          <a:bodyPr/>
          <a:lstStyle/>
          <a:p>
            <a:r>
              <a:rPr lang="en-US" sz="2800" dirty="0" smtClean="0">
                <a:latin typeface="Arial Rounded MT Bold" pitchFamily="34" charset="0"/>
              </a:rPr>
              <a:t>Manual Time </a:t>
            </a:r>
            <a:r>
              <a:rPr lang="en-US" sz="3200" dirty="0" smtClean="0">
                <a:latin typeface="Arial Rounded MT Bold" pitchFamily="34" charset="0"/>
              </a:rPr>
              <a:t>Error</a:t>
            </a:r>
            <a:r>
              <a:rPr lang="en-US" sz="2800" dirty="0" smtClean="0">
                <a:latin typeface="Arial Rounded MT Bold" pitchFamily="34" charset="0"/>
              </a:rPr>
              <a:t> Correction </a:t>
            </a:r>
            <a:r>
              <a:rPr lang="en-US" sz="2800" dirty="0" smtClean="0">
                <a:latin typeface="Arial Rounded MT Bold" pitchFamily="34" charset="0"/>
              </a:rPr>
              <a:t>Procedure</a:t>
            </a:r>
            <a:endParaRPr lang="en-US" sz="2800" dirty="0">
              <a:latin typeface="Arial Rounded MT Bold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66801"/>
            <a:ext cx="7848599" cy="5059364"/>
          </a:xfrm>
        </p:spPr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b="0" dirty="0" smtClean="0"/>
              <a:t>When time error is equal to or greater than +/- 30 seconds, ERCOT may initiate a time </a:t>
            </a:r>
            <a:r>
              <a:rPr lang="en-US" sz="1600" b="0" dirty="0" smtClean="0"/>
              <a:t>correction</a:t>
            </a:r>
            <a:endParaRPr lang="en-US" sz="1600" b="0" dirty="0" smtClean="0"/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b="0" dirty="0" smtClean="0"/>
              <a:t>Time Error Corrections normally start and end on the hour or </a:t>
            </a:r>
            <a:r>
              <a:rPr lang="en-US" sz="1600" b="0" dirty="0" smtClean="0"/>
              <a:t>half-hour</a:t>
            </a:r>
            <a:endParaRPr lang="en-US" sz="1600" b="0" dirty="0" smtClean="0"/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b="0" dirty="0" smtClean="0"/>
              <a:t>The Time Error Correction will be ended when the error is less than +/- 27.5 seconds.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b="0" dirty="0" smtClean="0"/>
              <a:t>The time correction may be postponed if it is determined that load patterns in the immediate future will result in the desired time correction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b="0" dirty="0" smtClean="0"/>
              <a:t>However, the accumulated time error should not be allowed to exceed </a:t>
            </a:r>
            <a:r>
              <a:rPr lang="en-US" sz="1600" b="0" dirty="0" smtClean="0"/>
              <a:t>thirty-two </a:t>
            </a:r>
            <a:r>
              <a:rPr lang="en-US" sz="1600" b="0" dirty="0" smtClean="0"/>
              <a:t>(</a:t>
            </a:r>
            <a:r>
              <a:rPr lang="en-US" sz="1600" b="0" dirty="0" smtClean="0"/>
              <a:t>32) </a:t>
            </a:r>
            <a:r>
              <a:rPr lang="en-US" sz="1600" b="0" dirty="0" smtClean="0"/>
              <a:t>seconds.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b="0" dirty="0" smtClean="0"/>
              <a:t>ERCOT will not take any action if accumulated time error is trending towards zero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48599" cy="4572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NERC BAL-004 Standard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66800"/>
            <a:ext cx="8001000" cy="46910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R1. Only a Reliability Coordinator shall be eligible to act as Interconnection Time Monitor. </a:t>
            </a:r>
          </a:p>
          <a:p>
            <a:endParaRPr lang="en-US" dirty="0" smtClean="0"/>
          </a:p>
          <a:p>
            <a:r>
              <a:rPr lang="en-US" dirty="0" smtClean="0"/>
              <a:t>R2. Each Balancing Authority, when requested, shall participate in a Time Error Correction by one of the following methods: </a:t>
            </a:r>
          </a:p>
          <a:p>
            <a:r>
              <a:rPr lang="en-US" dirty="0" smtClean="0"/>
              <a:t>R2.1. The Balancing Authority shall offset its frequency schedule by 0.02 Hertz, leaving the Frequency Bias Setting normal; or </a:t>
            </a:r>
          </a:p>
          <a:p>
            <a:r>
              <a:rPr lang="en-US" dirty="0" smtClean="0"/>
              <a:t>R2.2. The Balancing Authority shall offset its Net Interchange Schedule (MW) by an amount equal to the computed bias contribution during a 0.02 Hertz Frequency Deviation (i.e., 20% of the Frequency Bias Setting). </a:t>
            </a:r>
          </a:p>
          <a:p>
            <a:endParaRPr lang="en-US" dirty="0" smtClean="0"/>
          </a:p>
          <a:p>
            <a:r>
              <a:rPr lang="en-US" dirty="0" smtClean="0"/>
              <a:t>R3. Any Reliability Coordinator in an Interconnection shall have the authority to request the Interconnection Time Monitor to terminate a Time Error Correction in progress, or a scheduled Time Error Correction that has not begun, for reliability considerations. R3.1. Balancing Authorities that have reliability concerns with the execution of a Time Error Correction shall notify their Reliability Coordinator and request the termination of a Time Error Correction in progress.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48599" cy="4572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NAESB Manual TEC procedure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66801"/>
            <a:ext cx="8001000" cy="19050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Meeting Title (optional)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/>
          </a:p>
        </p:txBody>
      </p:sp>
      <p:sp>
        <p:nvSpPr>
          <p:cNvPr id="7" name="Text Placeholder 3"/>
          <p:cNvSpPr txBox="1">
            <a:spLocks/>
          </p:cNvSpPr>
          <p:nvPr/>
        </p:nvSpPr>
        <p:spPr bwMode="auto">
          <a:xfrm>
            <a:off x="609600" y="838200"/>
            <a:ext cx="8001000" cy="213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Business Practices Requirements:</a:t>
            </a:r>
          </a:p>
          <a:p>
            <a:endParaRPr lang="en-US" b="1" dirty="0" smtClean="0"/>
          </a:p>
          <a:p>
            <a:r>
              <a:rPr lang="en-US" sz="1600" dirty="0" smtClean="0"/>
              <a:t>1. Each Balancing Authority shall participate in Time Error Correction unless it is</a:t>
            </a:r>
          </a:p>
          <a:p>
            <a:r>
              <a:rPr lang="en-US" sz="1600" dirty="0" smtClean="0"/>
              <a:t>operating asynchronously to its Interconnection.</a:t>
            </a:r>
          </a:p>
          <a:p>
            <a:r>
              <a:rPr lang="en-US" sz="1600" dirty="0" smtClean="0"/>
              <a:t>1.1. Balancing Authorities operating asynchronously who establish their own time</a:t>
            </a:r>
          </a:p>
          <a:p>
            <a:r>
              <a:rPr lang="en-US" sz="1600" dirty="0" smtClean="0"/>
              <a:t>error control bands, shall notify the Interconnection Time Monitor of the</a:t>
            </a:r>
          </a:p>
          <a:p>
            <a:r>
              <a:rPr lang="en-US" sz="1600" dirty="0" smtClean="0"/>
              <a:t>bands being utilized, and shall also provide notification if they are changed.</a:t>
            </a:r>
          </a:p>
          <a:p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971800"/>
            <a:ext cx="7924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0C7200-C73F-43F6-840C-0C0A497B4F5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1541</TotalTime>
  <Words>648</Words>
  <Application>Microsoft Office PowerPoint</Application>
  <PresentationFormat>On-screen Show (4:3)</PresentationFormat>
  <Paragraphs>168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Custom Design</vt:lpstr>
      <vt:lpstr>Manual TEC Analysis</vt:lpstr>
      <vt:lpstr>Discussion point</vt:lpstr>
      <vt:lpstr>Slide 3</vt:lpstr>
      <vt:lpstr>Frequency Profile – Table </vt:lpstr>
      <vt:lpstr>Slide 5</vt:lpstr>
      <vt:lpstr>Slide 6</vt:lpstr>
      <vt:lpstr>Manual Time Error Correction Procedure</vt:lpstr>
      <vt:lpstr>NERC BAL-004 Standard</vt:lpstr>
      <vt:lpstr>NAESB Manual TEC procedure</vt:lpstr>
      <vt:lpstr>Next Steps</vt:lpstr>
      <vt:lpstr>Questions??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/>
  <cp:lastModifiedBy>ssharma</cp:lastModifiedBy>
  <cp:revision>73</cp:revision>
  <dcterms:created xsi:type="dcterms:W3CDTF">2005-04-21T14:28:35Z</dcterms:created>
  <dcterms:modified xsi:type="dcterms:W3CDTF">2012-04-26T14:42:42Z</dcterms:modified>
</cp:coreProperties>
</file>